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1834" r:id="rId2"/>
    <p:sldId id="1889" r:id="rId3"/>
    <p:sldId id="1890" r:id="rId4"/>
    <p:sldId id="2180" r:id="rId5"/>
    <p:sldId id="1891" r:id="rId6"/>
    <p:sldId id="1930" r:id="rId7"/>
    <p:sldId id="2184" r:id="rId8"/>
    <p:sldId id="2182" r:id="rId9"/>
    <p:sldId id="1929" r:id="rId10"/>
    <p:sldId id="1952" r:id="rId11"/>
    <p:sldId id="2185" r:id="rId12"/>
    <p:sldId id="1927" r:id="rId13"/>
    <p:sldId id="2189" r:id="rId14"/>
    <p:sldId id="1892" r:id="rId15"/>
    <p:sldId id="1910" r:id="rId16"/>
    <p:sldId id="2186" r:id="rId17"/>
    <p:sldId id="2187" r:id="rId18"/>
    <p:sldId id="2188" r:id="rId19"/>
    <p:sldId id="1893" r:id="rId20"/>
    <p:sldId id="1934" r:id="rId21"/>
    <p:sldId id="1931" r:id="rId22"/>
    <p:sldId id="1894" r:id="rId23"/>
    <p:sldId id="2190" r:id="rId24"/>
    <p:sldId id="183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31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9"/>
    <a:srgbClr val="A13F0B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82" autoAdjust="0"/>
  </p:normalViewPr>
  <p:slideViewPr>
    <p:cSldViewPr snapToGrid="0" showGuides="1">
      <p:cViewPr varScale="1">
        <p:scale>
          <a:sx n="76" d="100"/>
          <a:sy n="76" d="100"/>
        </p:scale>
        <p:origin x="82" y="72"/>
      </p:cViewPr>
      <p:guideLst>
        <p:guide pos="415"/>
        <p:guide pos="7256"/>
        <p:guide orient="horz" pos="648"/>
        <p:guide orient="horz" pos="731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31667518615386"/>
          <c:y val="0.1885925912752752"/>
          <c:w val="0.51717068042480152"/>
          <c:h val="0.7600925593690731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费用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B-4011-BBAE-11B4F84A6BCD}"/>
              </c:ext>
            </c:extLst>
          </c:dPt>
          <c:dPt>
            <c:idx val="1"/>
            <c:bubble3D val="0"/>
            <c:spPr>
              <a:solidFill>
                <a:srgbClr val="A2A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B-4011-BBAE-11B4F84A6BCD}"/>
              </c:ext>
            </c:extLst>
          </c:dPt>
          <c:dPt>
            <c:idx val="2"/>
            <c:bubble3D val="0"/>
            <c:spPr>
              <a:solidFill>
                <a:srgbClr val="3F3F3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B-4011-BBAE-11B4F84A6BCD}"/>
              </c:ext>
            </c:extLst>
          </c:dPt>
          <c:dPt>
            <c:idx val="3"/>
            <c:bubble3D val="0"/>
            <c:explosion val="8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5B-4011-BBAE-11B4F84A6B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00A-4A0E-9701-3FA9C0E3CED9}"/>
              </c:ext>
            </c:extLst>
          </c:dPt>
          <c:cat>
            <c:strRef>
              <c:f>Sheet1!$A$2:$A$6</c:f>
              <c:strCache>
                <c:ptCount val="5"/>
                <c:pt idx="0">
                  <c:v>劳务费</c:v>
                </c:pt>
                <c:pt idx="1">
                  <c:v>餐费</c:v>
                </c:pt>
                <c:pt idx="2">
                  <c:v>设备费</c:v>
                </c:pt>
                <c:pt idx="3">
                  <c:v>会议费</c:v>
                </c:pt>
                <c:pt idx="4">
                  <c:v>专家咨询费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21242</c:v>
                </c:pt>
                <c:pt idx="1">
                  <c:v>4800</c:v>
                </c:pt>
                <c:pt idx="2">
                  <c:v>8360</c:v>
                </c:pt>
                <c:pt idx="3">
                  <c:v>2940</c:v>
                </c:pt>
                <c:pt idx="4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5B-4011-BBAE-11B4F84A6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D52A-20E8-40F3-B8CE-F8E3F521F5F7}" type="datetimeFigureOut">
              <a:rPr lang="zh-CN" altLang="en-US" smtClean="0"/>
              <a:t>2021/9/5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44B43-5284-45AD-BA9D-C1DAFD86E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、各负责人汇报计划执行情况；2、系统实现演示；3、测试演示；4、遇到的难点及应对措施；5、项目管理工具使用情况截图；6、经济决策工具使用情况截图；7、展示会议记录、文档及其他证实实践活动的内容；8、其他需要说的事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4B43-5284-45AD-BA9D-C1DAFD86E7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5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41342.5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44B43-5284-45AD-BA9D-C1DAFD86E7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93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4069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202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54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2" y="0"/>
            <a:ext cx="12204702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584218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66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8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14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6594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11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955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856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39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059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0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225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5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675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7397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1690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468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75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502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555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24682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988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80631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9134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60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35833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02957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97856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032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2021/9/5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9" y="3758091"/>
            <a:ext cx="11160124" cy="1323439"/>
          </a:xfrm>
        </p:spPr>
        <p:txBody>
          <a:bodyPr/>
          <a:lstStyle/>
          <a:p>
            <a:r>
              <a:rPr lang="zh-CN" altLang="en-US" dirty="0"/>
              <a:t>基于机器学习的</a:t>
            </a:r>
            <a:r>
              <a:rPr lang="en-US" altLang="zh-CN" dirty="0"/>
              <a:t>APT</a:t>
            </a:r>
            <a:r>
              <a:rPr lang="zh-CN" altLang="en-US" dirty="0"/>
              <a:t>检测</a:t>
            </a:r>
            <a:br>
              <a:rPr lang="zh-CN" altLang="en-US" dirty="0"/>
            </a:br>
            <a:r>
              <a:rPr lang="zh-CN" altLang="en-US" dirty="0"/>
              <a:t>第四次汇报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089097" y="5540546"/>
            <a:ext cx="5883985" cy="345094"/>
          </a:xfrm>
        </p:spPr>
        <p:txBody>
          <a:bodyPr/>
          <a:lstStyle/>
          <a:p>
            <a:r>
              <a:rPr lang="zh-CN" altLang="en-US" dirty="0"/>
              <a:t>答辩人：臧宝宝　　　导　师：王勇　　　时间：</a:t>
            </a:r>
            <a:r>
              <a:rPr lang="en-US" altLang="zh-CN" dirty="0"/>
              <a:t>2021/9/6</a:t>
            </a:r>
          </a:p>
        </p:txBody>
      </p:sp>
    </p:spTree>
    <p:extLst>
      <p:ext uri="{BB962C8B-B14F-4D97-AF65-F5344CB8AC3E}">
        <p14:creationId xmlns:p14="http://schemas.microsoft.com/office/powerpoint/2010/main" val="381282544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预算使用概述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886257-6C36-427C-B7AA-FA7EE4E169C6}"/>
              </a:ext>
            </a:extLst>
          </p:cNvPr>
          <p:cNvSpPr/>
          <p:nvPr/>
        </p:nvSpPr>
        <p:spPr>
          <a:xfrm>
            <a:off x="6035377" y="1414753"/>
            <a:ext cx="5483523" cy="427176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BC86FA7-60BB-440B-A253-740E53A25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339105"/>
              </p:ext>
            </p:extLst>
          </p:nvPr>
        </p:nvGraphicFramePr>
        <p:xfrm>
          <a:off x="6864713" y="1516179"/>
          <a:ext cx="4523398" cy="3314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BF05D4B-429A-43E4-8ACA-040CF7D7D38B}"/>
              </a:ext>
            </a:extLst>
          </p:cNvPr>
          <p:cNvSpPr/>
          <p:nvPr/>
        </p:nvSpPr>
        <p:spPr>
          <a:xfrm>
            <a:off x="660400" y="1414753"/>
            <a:ext cx="5644467" cy="4271760"/>
          </a:xfrm>
          <a:prstGeom prst="rect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30641D-231F-429F-BA7B-A57491253EBF}"/>
              </a:ext>
            </a:extLst>
          </p:cNvPr>
          <p:cNvSpPr txBox="1"/>
          <p:nvPr/>
        </p:nvSpPr>
        <p:spPr>
          <a:xfrm>
            <a:off x="10041967" y="4364318"/>
            <a:ext cx="154232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30068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劳务费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BFE64F-8E21-497A-901B-9DA3302BA810}"/>
              </a:ext>
            </a:extLst>
          </p:cNvPr>
          <p:cNvSpPr txBox="1"/>
          <p:nvPr/>
        </p:nvSpPr>
        <p:spPr>
          <a:xfrm>
            <a:off x="6458810" y="4492010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A2A2A2"/>
                </a:solidFill>
                <a:latin typeface="Arial"/>
                <a:ea typeface="微软雅黑"/>
              </a:rPr>
              <a:t>6720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餐费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ED58F-150C-424F-AE63-99C95F04472F}"/>
              </a:ext>
            </a:extLst>
          </p:cNvPr>
          <p:cNvSpPr txBox="1"/>
          <p:nvPr/>
        </p:nvSpPr>
        <p:spPr>
          <a:xfrm>
            <a:off x="5877031" y="1534849"/>
            <a:ext cx="173345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3920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77CAF8-0EE0-46D1-AD8F-C414DFC9DB19}"/>
              </a:ext>
            </a:extLst>
          </p:cNvPr>
          <p:cNvSpPr txBox="1"/>
          <p:nvPr/>
        </p:nvSpPr>
        <p:spPr>
          <a:xfrm>
            <a:off x="9689971" y="1414753"/>
            <a:ext cx="1559434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15CB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4000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15CB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015CB3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专家咨询费</a:t>
            </a:r>
          </a:p>
        </p:txBody>
      </p:sp>
      <p:sp>
        <p:nvSpPr>
          <p:cNvPr id="22" name="任意多边形: 形状 31">
            <a:extLst>
              <a:ext uri="{FF2B5EF4-FFF2-40B4-BE49-F238E27FC236}">
                <a16:creationId xmlns:a16="http://schemas.microsoft.com/office/drawing/2014/main" id="{5E7A2E89-9F9E-4DF8-BC5E-2C0BBAD71909}"/>
              </a:ext>
            </a:extLst>
          </p:cNvPr>
          <p:cNvSpPr/>
          <p:nvPr/>
        </p:nvSpPr>
        <p:spPr>
          <a:xfrm flipH="1">
            <a:off x="8604411" y="2134430"/>
            <a:ext cx="738553" cy="128953"/>
          </a:xfrm>
          <a:custGeom>
            <a:avLst/>
            <a:gdLst>
              <a:gd name="connsiteX0" fmla="*/ 738553 w 738553"/>
              <a:gd name="connsiteY0" fmla="*/ 128953 h 128953"/>
              <a:gd name="connsiteX1" fmla="*/ 586153 w 738553"/>
              <a:gd name="connsiteY1" fmla="*/ 0 h 128953"/>
              <a:gd name="connsiteX2" fmla="*/ 0 w 738553"/>
              <a:gd name="connsiteY2" fmla="*/ 0 h 128953"/>
              <a:gd name="connsiteX3" fmla="*/ 0 w 738553"/>
              <a:gd name="connsiteY3" fmla="*/ 0 h 12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553" h="128953">
                <a:moveTo>
                  <a:pt x="738553" y="128953"/>
                </a:moveTo>
                <a:lnTo>
                  <a:pt x="586153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rgbClr val="015CB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任意多边形: 形状 18">
            <a:extLst>
              <a:ext uri="{FF2B5EF4-FFF2-40B4-BE49-F238E27FC236}">
                <a16:creationId xmlns:a16="http://schemas.microsoft.com/office/drawing/2014/main" id="{D7C62BCD-1D78-400C-A901-1D326CCF195B}"/>
              </a:ext>
            </a:extLst>
          </p:cNvPr>
          <p:cNvSpPr/>
          <p:nvPr/>
        </p:nvSpPr>
        <p:spPr>
          <a:xfrm>
            <a:off x="7580331" y="4253424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chemeClr val="accent3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任意多边形: 形状 18">
            <a:extLst>
              <a:ext uri="{FF2B5EF4-FFF2-40B4-BE49-F238E27FC236}">
                <a16:creationId xmlns:a16="http://schemas.microsoft.com/office/drawing/2014/main" id="{055C9CD9-5E45-4400-AB2A-E50B25EFBAC0}"/>
              </a:ext>
            </a:extLst>
          </p:cNvPr>
          <p:cNvSpPr/>
          <p:nvPr/>
        </p:nvSpPr>
        <p:spPr>
          <a:xfrm flipH="1">
            <a:off x="9613806" y="4031101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006C39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E13DC8-C735-4B75-8166-74675EE9A697}"/>
              </a:ext>
            </a:extLst>
          </p:cNvPr>
          <p:cNvSpPr txBox="1"/>
          <p:nvPr/>
        </p:nvSpPr>
        <p:spPr>
          <a:xfrm>
            <a:off x="7084333" y="5131410"/>
            <a:ext cx="3873143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预算花费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B670A7D-E3AE-4AC1-88BE-39846B849371}"/>
              </a:ext>
            </a:extLst>
          </p:cNvPr>
          <p:cNvCxnSpPr/>
          <p:nvPr/>
        </p:nvCxnSpPr>
        <p:spPr>
          <a:xfrm>
            <a:off x="8451688" y="5457901"/>
            <a:ext cx="1044000" cy="0"/>
          </a:xfrm>
          <a:prstGeom prst="line">
            <a:avLst/>
          </a:prstGeom>
          <a:noFill/>
          <a:ln w="1270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966B8C-4272-4DD9-B420-A3E030AFB495}"/>
              </a:ext>
            </a:extLst>
          </p:cNvPr>
          <p:cNvSpPr txBox="1"/>
          <p:nvPr/>
        </p:nvSpPr>
        <p:spPr>
          <a:xfrm>
            <a:off x="1123357" y="2203005"/>
            <a:ext cx="4717737" cy="1404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2021.8.23 – 2021.9.5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总预算 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96966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已花费 </a:t>
            </a:r>
            <a:r>
              <a:rPr lang="en-US" altLang="zh-CN" spc="300" dirty="0">
                <a:solidFill>
                  <a:srgbClr val="FFFFFF"/>
                </a:solidFill>
                <a:latin typeface="Arial"/>
              </a:rPr>
              <a:t>53212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预计    </a:t>
            </a:r>
            <a:r>
              <a:rPr lang="en-US" altLang="zh-CN" spc="300" dirty="0">
                <a:solidFill>
                  <a:srgbClr val="FFFFFF"/>
                </a:solidFill>
                <a:latin typeface="Arial"/>
                <a:ea typeface="微软雅黑"/>
              </a:rPr>
              <a:t>53684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F53BBA-37B1-4745-8609-E20815F37E32}"/>
              </a:ext>
            </a:extLst>
          </p:cNvPr>
          <p:cNvSpPr txBox="1"/>
          <p:nvPr/>
        </p:nvSpPr>
        <p:spPr>
          <a:xfrm>
            <a:off x="1055262" y="3686201"/>
            <a:ext cx="1623057" cy="860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800" spc="300">
                <a:gradFill flip="none" rotWithShape="1">
                  <a:gsLst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/>
                    </a:gs>
                  </a:gsLst>
                  <a:lin ang="0" scaled="1"/>
                  <a:tileRect/>
                </a:gradFill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472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71A1C5-8D6E-4C09-A297-39DE4ED7A9D3}"/>
              </a:ext>
            </a:extLst>
          </p:cNvPr>
          <p:cNvSpPr txBox="1"/>
          <p:nvPr/>
        </p:nvSpPr>
        <p:spPr>
          <a:xfrm>
            <a:off x="1205342" y="4559976"/>
            <a:ext cx="1289118" cy="25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劳务费 </a:t>
            </a:r>
            <a:r>
              <a:rPr lang="zh-CN" altLang="en-US" sz="1400" spc="300" dirty="0">
                <a:solidFill>
                  <a:srgbClr val="FFFFFF"/>
                </a:solidFill>
                <a:latin typeface="微软雅黑"/>
                <a:ea typeface="微软雅黑"/>
              </a:rPr>
              <a:t>超支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0879D8-3970-4187-B71B-C40A178D99F1}"/>
              </a:ext>
            </a:extLst>
          </p:cNvPr>
          <p:cNvSpPr txBox="1"/>
          <p:nvPr/>
        </p:nvSpPr>
        <p:spPr>
          <a:xfrm>
            <a:off x="6246997" y="2984797"/>
            <a:ext cx="1289117" cy="848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8504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元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设备费</a:t>
            </a:r>
          </a:p>
        </p:txBody>
      </p:sp>
      <p:sp>
        <p:nvSpPr>
          <p:cNvPr id="30" name="任意多边形: 形状 18">
            <a:extLst>
              <a:ext uri="{FF2B5EF4-FFF2-40B4-BE49-F238E27FC236}">
                <a16:creationId xmlns:a16="http://schemas.microsoft.com/office/drawing/2014/main" id="{082B9DEC-0C0A-4823-8658-98F10C117B3D}"/>
              </a:ext>
            </a:extLst>
          </p:cNvPr>
          <p:cNvSpPr/>
          <p:nvPr/>
        </p:nvSpPr>
        <p:spPr>
          <a:xfrm>
            <a:off x="7243135" y="3711453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3F3F3F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任意多边形: 形状 18">
            <a:extLst>
              <a:ext uri="{FF2B5EF4-FFF2-40B4-BE49-F238E27FC236}">
                <a16:creationId xmlns:a16="http://schemas.microsoft.com/office/drawing/2014/main" id="{AF790453-4201-4E36-9359-DCB1BE876788}"/>
              </a:ext>
            </a:extLst>
          </p:cNvPr>
          <p:cNvSpPr/>
          <p:nvPr/>
        </p:nvSpPr>
        <p:spPr>
          <a:xfrm rot="10800000" flipH="1">
            <a:off x="7444985" y="2527374"/>
            <a:ext cx="668215" cy="293077"/>
          </a:xfrm>
          <a:custGeom>
            <a:avLst/>
            <a:gdLst>
              <a:gd name="connsiteX0" fmla="*/ 668215 w 668215"/>
              <a:gd name="connsiteY0" fmla="*/ 0 h 293077"/>
              <a:gd name="connsiteX1" fmla="*/ 445477 w 668215"/>
              <a:gd name="connsiteY1" fmla="*/ 293077 h 293077"/>
              <a:gd name="connsiteX2" fmla="*/ 0 w 668215"/>
              <a:gd name="connsiteY2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215" h="293077">
                <a:moveTo>
                  <a:pt x="668215" y="0"/>
                </a:moveTo>
                <a:lnTo>
                  <a:pt x="445477" y="293077"/>
                </a:lnTo>
                <a:lnTo>
                  <a:pt x="0" y="293077"/>
                </a:lnTo>
              </a:path>
            </a:pathLst>
          </a:custGeom>
          <a:noFill/>
          <a:ln w="12700" cap="flat" cmpd="sng" algn="ctr">
            <a:solidFill>
              <a:srgbClr val="A13F0B"/>
            </a:solidFill>
            <a:prstDash val="solid"/>
            <a:miter lim="800000"/>
            <a:tailEnd type="oval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68576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相关报表</a:t>
            </a:r>
            <a:r>
              <a:rPr lang="en-US" altLang="zh-CN" dirty="0"/>
              <a:t>-</a:t>
            </a:r>
            <a:r>
              <a:rPr lang="zh-CN" altLang="en-US" dirty="0"/>
              <a:t>劳务费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36B7FC-6DF9-42E5-9B97-ADD1DB260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7850" y="908045"/>
            <a:ext cx="10831119" cy="4366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192196-7364-4732-AF7E-11CB605625C5}"/>
              </a:ext>
            </a:extLst>
          </p:cNvPr>
          <p:cNvSpPr/>
          <p:nvPr/>
        </p:nvSpPr>
        <p:spPr>
          <a:xfrm>
            <a:off x="736726" y="5312370"/>
            <a:ext cx="9633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日，设计人员与项目经理加班两小时，加班费支出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142.5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元。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日，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因项目进度存在延期风险，项目管理人员，财务人员，与编码人元加班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小时，加班费支出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385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27102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版本管理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3C30C-E821-4097-B27E-D8B1FA0F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45" y="1026789"/>
            <a:ext cx="6206255" cy="500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21921" y="4789708"/>
            <a:ext cx="3927929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代码及环境备份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版本同步管理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1" y="469100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63BFAF1-F64E-44E9-8F94-D04E83F5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63" y="1002797"/>
            <a:ext cx="7027837" cy="50517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359BA5B-D9AF-4AE2-853F-83684FCBA112}"/>
              </a:ext>
            </a:extLst>
          </p:cNvPr>
          <p:cNvSpPr/>
          <p:nvPr/>
        </p:nvSpPr>
        <p:spPr>
          <a:xfrm>
            <a:off x="1015345" y="5556263"/>
            <a:ext cx="4508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https://github.com/Tumiii/APT-Detection.git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21920" y="3118445"/>
            <a:ext cx="392792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GitHub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版本库</a:t>
            </a:r>
          </a:p>
        </p:txBody>
      </p:sp>
    </p:spTree>
    <p:extLst>
      <p:ext uri="{BB962C8B-B14F-4D97-AF65-F5344CB8AC3E}">
        <p14:creationId xmlns:p14="http://schemas.microsoft.com/office/powerpoint/2010/main" val="22474433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主分支提交记录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D5D4E-71ED-40D0-A22F-11AB71CE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36359"/>
            <a:ext cx="10675895" cy="49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87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遇到的困难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Problems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597DC09-2874-4C17-AAF0-C4C40543348B}"/>
              </a:ext>
            </a:extLst>
          </p:cNvPr>
          <p:cNvSpPr/>
          <p:nvPr/>
        </p:nvSpPr>
        <p:spPr>
          <a:xfrm>
            <a:off x="6096000" y="1333141"/>
            <a:ext cx="5435600" cy="4389376"/>
          </a:xfrm>
          <a:prstGeom prst="rect">
            <a:avLst/>
          </a:prstGeom>
          <a:solidFill>
            <a:srgbClr val="006C39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遇到的困难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solidFill>
            <a:schemeClr val="bg2"/>
          </a:solidFill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513653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解决的措施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69298" y="2530722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Cuckoo</a:t>
            </a:r>
            <a:r>
              <a:rPr lang="zh-CN" altLang="en-US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沙盒处理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674790" y="2166539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9298" y="3429000"/>
            <a:ext cx="4572000" cy="1960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先将病毒文件放到</a:t>
            </a:r>
            <a:r>
              <a:rPr lang="en-US" altLang="zh-CN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cuckoo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沙盒中运行，得到病毒文件行为的原始报告，然后用文本处理方法，提取病毒行为的关键词，形成词频统计，以矩阵形式作为模型的输入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52519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遇到的困难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530722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数据预处理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37295" y="2184588"/>
            <a:ext cx="559638" cy="0"/>
          </a:xfrm>
          <a:prstGeom prst="line">
            <a:avLst/>
          </a:prstGeom>
          <a:ln w="38100">
            <a:solidFill>
              <a:srgbClr val="A13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3429000"/>
            <a:ext cx="4572000" cy="76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latin typeface="Century Gothic" panose="020B0502020202020204" pitchFamily="34" charset="0"/>
                <a:ea typeface="微软雅黑" panose="020B0503020204020204" pitchFamily="34" charset="-122"/>
              </a:rPr>
              <a:t>从原始</a:t>
            </a:r>
            <a:r>
              <a:rPr lang="en-US" altLang="zh-CN" sz="2000" spc="300" dirty="0">
                <a:latin typeface="Century Gothic" panose="020B0502020202020204" pitchFamily="34" charset="0"/>
                <a:ea typeface="微软雅黑" panose="020B0503020204020204" pitchFamily="34" charset="-122"/>
              </a:rPr>
              <a:t>APT</a:t>
            </a:r>
            <a:r>
              <a:rPr lang="zh-CN" altLang="en-US" sz="2000" spc="300" dirty="0">
                <a:latin typeface="Century Gothic" panose="020B0502020202020204" pitchFamily="34" charset="0"/>
                <a:ea typeface="微软雅黑" panose="020B0503020204020204" pitchFamily="34" charset="-122"/>
              </a:rPr>
              <a:t>攻击文件到可分析数据的数据预处理无从下手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54534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597DC09-2874-4C17-AAF0-C4C40543348B}"/>
              </a:ext>
            </a:extLst>
          </p:cNvPr>
          <p:cNvSpPr/>
          <p:nvPr/>
        </p:nvSpPr>
        <p:spPr>
          <a:xfrm>
            <a:off x="6096000" y="1333141"/>
            <a:ext cx="5435600" cy="4389376"/>
          </a:xfrm>
          <a:prstGeom prst="rect">
            <a:avLst/>
          </a:prstGeom>
          <a:solidFill>
            <a:srgbClr val="006C39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遇到的困难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solidFill>
            <a:schemeClr val="bg2"/>
          </a:solidFill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513653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解决的措施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69298" y="2530722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spc="300" dirty="0" err="1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scikit</a:t>
            </a:r>
            <a:r>
              <a:rPr lang="en-US" altLang="zh-CN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-learn</a:t>
            </a:r>
            <a:r>
              <a:rPr lang="zh-CN" altLang="en-US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b="1" spc="300" dirty="0" err="1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joblib</a:t>
            </a:r>
            <a:r>
              <a:rPr lang="zh-CN" altLang="en-US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模块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674790" y="2166539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9298" y="3429000"/>
            <a:ext cx="4572000" cy="15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2000" spc="300" dirty="0" err="1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scikit</a:t>
            </a:r>
            <a:r>
              <a:rPr lang="en-US" altLang="zh-CN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-learn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z="2000" spc="300" dirty="0" err="1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joblib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模块的</a:t>
            </a:r>
            <a:r>
              <a:rPr lang="en-US" altLang="zh-CN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dump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方法将模型保存到</a:t>
            </a:r>
            <a:r>
              <a:rPr lang="en-US" altLang="zh-CN" sz="2000" spc="300" dirty="0" err="1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pkl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文件，</a:t>
            </a:r>
            <a:r>
              <a:rPr lang="en-US" altLang="zh-CN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load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方法读取文件，还原出分类器对象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52519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遇到的困难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530722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训练模型的导出和读取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37295" y="2184588"/>
            <a:ext cx="559638" cy="0"/>
          </a:xfrm>
          <a:prstGeom prst="line">
            <a:avLst/>
          </a:prstGeom>
          <a:ln w="38100">
            <a:solidFill>
              <a:srgbClr val="A13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3429000"/>
            <a:ext cx="4572000" cy="356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无法导出训练模型</a:t>
            </a:r>
          </a:p>
        </p:txBody>
      </p:sp>
    </p:spTree>
    <p:extLst>
      <p:ext uri="{BB962C8B-B14F-4D97-AF65-F5344CB8AC3E}">
        <p14:creationId xmlns:p14="http://schemas.microsoft.com/office/powerpoint/2010/main" val="95427557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597DC09-2874-4C17-AAF0-C4C40543348B}"/>
              </a:ext>
            </a:extLst>
          </p:cNvPr>
          <p:cNvSpPr/>
          <p:nvPr/>
        </p:nvSpPr>
        <p:spPr>
          <a:xfrm>
            <a:off x="6096000" y="1333141"/>
            <a:ext cx="5435600" cy="4389376"/>
          </a:xfrm>
          <a:prstGeom prst="rect">
            <a:avLst/>
          </a:prstGeom>
          <a:solidFill>
            <a:srgbClr val="006C39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遇到的困难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solidFill>
            <a:schemeClr val="bg2"/>
          </a:solidFill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513653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解决的措施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69298" y="2530722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暂未解决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674790" y="2166539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52519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遇到的困难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530722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测试时的模型匹配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37295" y="2184588"/>
            <a:ext cx="559638" cy="0"/>
          </a:xfrm>
          <a:prstGeom prst="line">
            <a:avLst/>
          </a:prstGeom>
          <a:ln w="38100">
            <a:solidFill>
              <a:srgbClr val="A13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3429000"/>
            <a:ext cx="4572000" cy="1160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latin typeface="Century Gothic" panose="020B0502020202020204" pitchFamily="34" charset="0"/>
                <a:ea typeface="微软雅黑" panose="020B0503020204020204" pitchFamily="34" charset="-122"/>
              </a:rPr>
              <a:t>对用户输入的测试样例与训练出的模型进行匹配（模型种类多，不同的模型只能测某种样例）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36487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597DC09-2874-4C17-AAF0-C4C40543348B}"/>
              </a:ext>
            </a:extLst>
          </p:cNvPr>
          <p:cNvSpPr/>
          <p:nvPr/>
        </p:nvSpPr>
        <p:spPr>
          <a:xfrm>
            <a:off x="6096000" y="1333141"/>
            <a:ext cx="5435600" cy="4389376"/>
          </a:xfrm>
          <a:prstGeom prst="rect">
            <a:avLst/>
          </a:prstGeom>
          <a:solidFill>
            <a:srgbClr val="006C39"/>
          </a:solidFill>
          <a:ln w="28575">
            <a:solidFill>
              <a:srgbClr val="006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遇到的困难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solidFill>
            <a:schemeClr val="bg2"/>
          </a:solidFill>
          <a:ln w="28575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513653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解决的措施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669298" y="2530722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测试与开发同步进行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674790" y="2166539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9298" y="3429000"/>
            <a:ext cx="4572000" cy="15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由于此软件开发模型为敏捷开发，因此测试模型采用</a:t>
            </a:r>
            <a:r>
              <a:rPr lang="en-US" altLang="zh-CN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</a:t>
            </a:r>
            <a:r>
              <a:rPr lang="zh-CN" altLang="en-US" sz="2000" spc="300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模型，将软件测试独立开来，一旦完成某一部分的要求即开始测试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525195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遇到的困难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530722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软件管理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37295" y="2184588"/>
            <a:ext cx="559638" cy="0"/>
          </a:xfrm>
          <a:prstGeom prst="line">
            <a:avLst/>
          </a:prstGeom>
          <a:ln w="38100">
            <a:solidFill>
              <a:srgbClr val="A13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3429000"/>
            <a:ext cx="4572000" cy="76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300" dirty="0">
                <a:latin typeface="Century Gothic" panose="020B0502020202020204" pitchFamily="34" charset="0"/>
                <a:ea typeface="微软雅黑" panose="020B0503020204020204" pitchFamily="34" charset="-122"/>
              </a:rPr>
              <a:t>开发过程时间较短，代码工作较多，测试时间较少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5881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其他内容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Other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1774845" cy="1259572"/>
            <a:chOff x="5576876" y="540040"/>
            <a:chExt cx="1774845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工作进度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Work Progress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1774845" cy="1505793"/>
            <a:chOff x="8704421" y="540040"/>
            <a:chExt cx="1774845" cy="150579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项目</a:t>
              </a: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管理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82351F-1B65-48DD-9108-E84F967FFB4E}"/>
                </a:ext>
              </a:extLst>
            </p:cNvPr>
            <p:cNvSpPr txBox="1"/>
            <p:nvPr/>
          </p:nvSpPr>
          <p:spPr>
            <a:xfrm>
              <a:off x="8704421" y="1461058"/>
              <a:ext cx="9701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Project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2172390" cy="1229030"/>
            <a:chOff x="5576876" y="2230747"/>
            <a:chExt cx="2172390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2172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遇到的困难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1192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Problems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1774845" cy="1229030"/>
            <a:chOff x="8704421" y="2230747"/>
            <a:chExt cx="1774845" cy="122903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其他内容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D15BD-0703-466F-A5B1-443852795E2B}"/>
                </a:ext>
              </a:extLst>
            </p:cNvPr>
            <p:cNvSpPr txBox="1"/>
            <p:nvPr/>
          </p:nvSpPr>
          <p:spPr>
            <a:xfrm>
              <a:off x="8704421" y="3121223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Other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271139" y="4366570"/>
            <a:ext cx="1774845" cy="1242032"/>
            <a:chOff x="5576876" y="3877910"/>
            <a:chExt cx="1774845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系统演示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8483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Demo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相关文档</a:t>
            </a:r>
          </a:p>
        </p:txBody>
      </p:sp>
      <p:pic>
        <p:nvPicPr>
          <p:cNvPr id="14" name="图片占位符 3">
            <a:extLst>
              <a:ext uri="{FF2B5EF4-FFF2-40B4-BE49-F238E27FC236}">
                <a16:creationId xmlns:a16="http://schemas.microsoft.com/office/drawing/2014/main" id="{35A9FAEA-7235-41DE-A68D-FADE7302E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5433" y="1351810"/>
            <a:ext cx="2525713" cy="4392769"/>
          </a:xfrm>
          <a:prstGeom prst="rect">
            <a:avLst/>
          </a:prstGeom>
        </p:spPr>
      </p:pic>
      <p:pic>
        <p:nvPicPr>
          <p:cNvPr id="15" name="图片占位符 10">
            <a:extLst>
              <a:ext uri="{FF2B5EF4-FFF2-40B4-BE49-F238E27FC236}">
                <a16:creationId xmlns:a16="http://schemas.microsoft.com/office/drawing/2014/main" id="{9587D53A-26AB-41A2-A045-23EC9DF178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2975" y="1351810"/>
            <a:ext cx="2525713" cy="43927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EF83FE-9823-4DB6-8276-FCD59CE5E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7" y="2808808"/>
            <a:ext cx="3372321" cy="1609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1D80D00-488C-4CE2-89FD-236AF9C9791E}"/>
              </a:ext>
            </a:extLst>
          </p:cNvPr>
          <p:cNvSpPr txBox="1"/>
          <p:nvPr/>
        </p:nvSpPr>
        <p:spPr>
          <a:xfrm>
            <a:off x="2989385" y="2399183"/>
            <a:ext cx="2373923" cy="5055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E3C60F-3712-4E7D-A0AA-4144CFC1C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83" y="2957162"/>
            <a:ext cx="2972215" cy="65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0F78955-ACB0-4E37-9091-3C8DE4D29A3F}"/>
              </a:ext>
            </a:extLst>
          </p:cNvPr>
          <p:cNvSpPr txBox="1"/>
          <p:nvPr/>
        </p:nvSpPr>
        <p:spPr>
          <a:xfrm>
            <a:off x="8489715" y="2399183"/>
            <a:ext cx="2373923" cy="505588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工作计划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52D8EF-B83A-4DE4-B433-4B7729077075}"/>
              </a:ext>
            </a:extLst>
          </p:cNvPr>
          <p:cNvSpPr/>
          <p:nvPr/>
        </p:nvSpPr>
        <p:spPr>
          <a:xfrm>
            <a:off x="3624883" y="3006104"/>
            <a:ext cx="2084105" cy="2783520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A3E397-537B-4E79-8DF8-93A6BDC9CE0F}"/>
              </a:ext>
            </a:extLst>
          </p:cNvPr>
          <p:cNvSpPr/>
          <p:nvPr/>
        </p:nvSpPr>
        <p:spPr>
          <a:xfrm>
            <a:off x="9221698" y="3006104"/>
            <a:ext cx="2084105" cy="2783520"/>
          </a:xfrm>
          <a:prstGeom prst="rect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B29225-F463-43CA-8DD4-D514BD8E0A64}"/>
              </a:ext>
            </a:extLst>
          </p:cNvPr>
          <p:cNvSpPr txBox="1"/>
          <p:nvPr/>
        </p:nvSpPr>
        <p:spPr>
          <a:xfrm>
            <a:off x="3686519" y="3192671"/>
            <a:ext cx="2080780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会议记录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项目管理文档</a:t>
            </a:r>
            <a:endParaRPr lang="en-US" altLang="zh-CN" sz="1400" spc="300" dirty="0">
              <a:solidFill>
                <a:prstClr val="white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23A5F7-5CF0-49EA-92C9-DA45801B2712}"/>
              </a:ext>
            </a:extLst>
          </p:cNvPr>
          <p:cNvSpPr txBox="1"/>
          <p:nvPr/>
        </p:nvSpPr>
        <p:spPr>
          <a:xfrm>
            <a:off x="9280009" y="3198180"/>
            <a:ext cx="1662646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每个主要角色完成了接下来的工作计划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3874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工作会议</a:t>
            </a:r>
            <a:r>
              <a:rPr lang="en-US" altLang="zh-CN" dirty="0"/>
              <a:t>-9.5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5C7EB8-94F1-4A7E-AE0A-BAF2D5388E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33" y="1028700"/>
            <a:ext cx="4417367" cy="3481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510D690-7782-4034-94CA-404B7FFB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11895"/>
              </p:ext>
            </p:extLst>
          </p:nvPr>
        </p:nvGraphicFramePr>
        <p:xfrm>
          <a:off x="660400" y="1028700"/>
          <a:ext cx="6293059" cy="5105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805">
                  <a:extLst>
                    <a:ext uri="{9D8B030D-6E8A-4147-A177-3AD203B41FA5}">
                      <a16:colId xmlns:a16="http://schemas.microsoft.com/office/drawing/2014/main" val="212211031"/>
                    </a:ext>
                  </a:extLst>
                </a:gridCol>
                <a:gridCol w="1222923">
                  <a:extLst>
                    <a:ext uri="{9D8B030D-6E8A-4147-A177-3AD203B41FA5}">
                      <a16:colId xmlns:a16="http://schemas.microsoft.com/office/drawing/2014/main" val="1431133655"/>
                    </a:ext>
                  </a:extLst>
                </a:gridCol>
                <a:gridCol w="1552871">
                  <a:extLst>
                    <a:ext uri="{9D8B030D-6E8A-4147-A177-3AD203B41FA5}">
                      <a16:colId xmlns:a16="http://schemas.microsoft.com/office/drawing/2014/main" val="3010874320"/>
                    </a:ext>
                  </a:extLst>
                </a:gridCol>
                <a:gridCol w="825235">
                  <a:extLst>
                    <a:ext uri="{9D8B030D-6E8A-4147-A177-3AD203B41FA5}">
                      <a16:colId xmlns:a16="http://schemas.microsoft.com/office/drawing/2014/main" val="3553149784"/>
                    </a:ext>
                  </a:extLst>
                </a:gridCol>
                <a:gridCol w="1608225">
                  <a:extLst>
                    <a:ext uri="{9D8B030D-6E8A-4147-A177-3AD203B41FA5}">
                      <a16:colId xmlns:a16="http://schemas.microsoft.com/office/drawing/2014/main" val="215257397"/>
                    </a:ext>
                  </a:extLst>
                </a:gridCol>
              </a:tblGrid>
              <a:tr h="465443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会议记录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676933"/>
                  </a:ext>
                </a:extLst>
              </a:tr>
              <a:tr h="3148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会议主题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检测’周例会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会议日期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2021</a:t>
                      </a:r>
                      <a:r>
                        <a:rPr lang="zh-CN" sz="1050" kern="100">
                          <a:effectLst/>
                        </a:rPr>
                        <a:t>年</a:t>
                      </a:r>
                      <a:r>
                        <a:rPr lang="en-US" sz="1050" kern="100">
                          <a:effectLst/>
                        </a:rPr>
                        <a:t>9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63053"/>
                  </a:ext>
                </a:extLst>
              </a:tr>
              <a:tr h="574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会议地点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研究生楼</a:t>
                      </a:r>
                      <a:r>
                        <a:rPr lang="en-US" sz="1050" kern="100">
                          <a:effectLst/>
                        </a:rPr>
                        <a:t>606</a:t>
                      </a:r>
                      <a:r>
                        <a:rPr lang="zh-CN" sz="1050" kern="100">
                          <a:effectLst/>
                        </a:rPr>
                        <a:t>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2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r>
                        <a:rPr lang="en-US" sz="1050" kern="100">
                          <a:effectLst/>
                        </a:rPr>
                        <a:t>  16:40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记录人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臧林顿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258021"/>
                  </a:ext>
                </a:extLst>
              </a:tr>
              <a:tr h="314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参加人员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1928"/>
                  </a:ext>
                </a:extLst>
              </a:tr>
              <a:tr h="314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到会情况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林湛，臧林顿，罗潘亚欣，闫星润，张以宁，殷满鑫，杜梁楷，邱昌卿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60870"/>
                  </a:ext>
                </a:extLst>
              </a:tr>
              <a:tr h="438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‘机器学习</a:t>
                      </a:r>
                      <a:r>
                        <a:rPr lang="en-US" sz="1050" kern="100">
                          <a:effectLst/>
                        </a:rPr>
                        <a:t>APT</a:t>
                      </a:r>
                      <a:r>
                        <a:rPr lang="zh-CN" sz="1050" kern="100">
                          <a:effectLst/>
                        </a:rPr>
                        <a:t>检测‘的工作安排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841776"/>
                  </a:ext>
                </a:extLst>
              </a:tr>
              <a:tr h="25873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会议内容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由组长确定会议讨论内容，本次会议主要确定计划执行情况，系统设计文档，项目管理工具使用情况，经济决策工具使用截图、资金使用情况，以及重点讨论了测试方案及用例。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同时将对已有的基础代码进行进一步的优化设计，对已有的模型也将进一步做提升。对涉及到的文档按照文档管理制度进行文档规范和解释代码。之后讲优化好的代码与模型交给测试人员去做不同模型，不同采样策略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zh-CN" sz="1600" kern="100" dirty="0">
                          <a:effectLst/>
                        </a:rPr>
                        <a:t>普通，上采样，下采样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r>
                        <a:rPr lang="zh-CN" sz="1600" kern="100" dirty="0">
                          <a:effectLst/>
                        </a:rPr>
                        <a:t>的准确率对比图表作为测试结果。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各个组员认真参与讨论，发表自己的意见。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本次会议结束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47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90146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系统演示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Demo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系统演示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23A5F7-5CF0-49EA-92C9-DA45801B2712}"/>
              </a:ext>
            </a:extLst>
          </p:cNvPr>
          <p:cNvSpPr txBox="1"/>
          <p:nvPr/>
        </p:nvSpPr>
        <p:spPr>
          <a:xfrm>
            <a:off x="9280009" y="3198180"/>
            <a:ext cx="1662646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300" dirty="0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每个主要角色完成了接下来的工作计划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A0B4CDF-B836-453B-B66E-4BBA436B9A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45" y="1028700"/>
            <a:ext cx="620625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597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答辩人：臧宝宝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导师 ： 王勇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工作进度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Work progress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进度概述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BE1C98-D69E-4198-8080-8C3EC0C4A11B}"/>
              </a:ext>
            </a:extLst>
          </p:cNvPr>
          <p:cNvSpPr/>
          <p:nvPr/>
        </p:nvSpPr>
        <p:spPr>
          <a:xfrm>
            <a:off x="660400" y="1035414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任意多边形: 形状 5">
            <a:extLst>
              <a:ext uri="{FF2B5EF4-FFF2-40B4-BE49-F238E27FC236}">
                <a16:creationId xmlns:a16="http://schemas.microsoft.com/office/drawing/2014/main" id="{C7447A84-8FCE-492E-ABFD-D19DFC9C4ACC}"/>
              </a:ext>
            </a:extLst>
          </p:cNvPr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C03B8C-AA0D-419C-B5FF-3BD1CC0B3A96}"/>
              </a:ext>
            </a:extLst>
          </p:cNvPr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E206E47-54ED-441B-9BE1-DF699F86D91A}"/>
              </a:ext>
            </a:extLst>
          </p:cNvPr>
          <p:cNvSpPr/>
          <p:nvPr/>
        </p:nvSpPr>
        <p:spPr>
          <a:xfrm>
            <a:off x="3651740" y="2601422"/>
            <a:ext cx="914400" cy="914400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9F32620-BC6D-4AAD-B2EA-AF5F3E32D3AC}"/>
              </a:ext>
            </a:extLst>
          </p:cNvPr>
          <p:cNvSpPr/>
          <p:nvPr/>
        </p:nvSpPr>
        <p:spPr>
          <a:xfrm>
            <a:off x="5638800" y="2601422"/>
            <a:ext cx="914401" cy="914401"/>
          </a:xfrm>
          <a:prstGeom prst="ellipse">
            <a:avLst/>
          </a:prstGeom>
          <a:solidFill>
            <a:srgbClr val="006C3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AA1B52-CBF1-4015-82F0-3F8BB31780F2}"/>
              </a:ext>
            </a:extLst>
          </p:cNvPr>
          <p:cNvSpPr/>
          <p:nvPr/>
        </p:nvSpPr>
        <p:spPr>
          <a:xfrm>
            <a:off x="7460219" y="2468854"/>
            <a:ext cx="1247097" cy="124709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BA2D12F-FB9D-4D98-BCCA-CCCB4FBD1B72}"/>
              </a:ext>
            </a:extLst>
          </p:cNvPr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5AD509-2F33-419B-9476-4684F56BF68B}"/>
              </a:ext>
            </a:extLst>
          </p:cNvPr>
          <p:cNvSpPr txBox="1"/>
          <p:nvPr/>
        </p:nvSpPr>
        <p:spPr>
          <a:xfrm>
            <a:off x="1162410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前期准备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D53B01-968A-473F-A0B6-DE60E56F4D49}"/>
              </a:ext>
            </a:extLst>
          </p:cNvPr>
          <p:cNvSpPr txBox="1"/>
          <p:nvPr/>
        </p:nvSpPr>
        <p:spPr>
          <a:xfrm>
            <a:off x="1138964" y="3961299"/>
            <a:ext cx="1918939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需求分析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项目管理方法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功能设计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经济决策计划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工作安排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110F6F-90A6-4C43-940A-43559437E9BF}"/>
              </a:ext>
            </a:extLst>
          </p:cNvPr>
          <p:cNvSpPr txBox="1"/>
          <p:nvPr/>
        </p:nvSpPr>
        <p:spPr>
          <a:xfrm>
            <a:off x="5138751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编码训练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99A0B9-345A-4B16-ADDF-9D002B5871CD}"/>
              </a:ext>
            </a:extLst>
          </p:cNvPr>
          <p:cNvSpPr txBox="1"/>
          <p:nvPr/>
        </p:nvSpPr>
        <p:spPr>
          <a:xfrm>
            <a:off x="7136629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整合测试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0C74E22-670C-4A73-8B0D-95289608290F}"/>
              </a:ext>
            </a:extLst>
          </p:cNvPr>
          <p:cNvSpPr txBox="1"/>
          <p:nvPr/>
        </p:nvSpPr>
        <p:spPr>
          <a:xfrm>
            <a:off x="9112065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完善总结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0283E2-F76D-4960-BEF7-BAC8030BF795}"/>
              </a:ext>
            </a:extLst>
          </p:cNvPr>
          <p:cNvSpPr txBox="1"/>
          <p:nvPr/>
        </p:nvSpPr>
        <p:spPr>
          <a:xfrm>
            <a:off x="3149470" y="3961299"/>
            <a:ext cx="1918939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开发环境确定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训练集预处理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确定数据结构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6286A3-4399-43AB-83AB-2EC0D1CFEBC7}"/>
              </a:ext>
            </a:extLst>
          </p:cNvPr>
          <p:cNvSpPr txBox="1"/>
          <p:nvPr/>
        </p:nvSpPr>
        <p:spPr>
          <a:xfrm>
            <a:off x="5142625" y="3961299"/>
            <a:ext cx="1918939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批量处理训练集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训练模型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B27D5C7-61A2-4D9E-B474-30E6B8659165}"/>
              </a:ext>
            </a:extLst>
          </p:cNvPr>
          <p:cNvSpPr txBox="1"/>
          <p:nvPr/>
        </p:nvSpPr>
        <p:spPr>
          <a:xfrm>
            <a:off x="3158976" y="1781960"/>
            <a:ext cx="191893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系统设计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183374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383323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584400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7843488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8B936F-6B64-426C-A55B-5C3E34BA53BA}"/>
              </a:ext>
            </a:extLst>
          </p:cNvPr>
          <p:cNvCxnSpPr/>
          <p:nvPr/>
        </p:nvCxnSpPr>
        <p:spPr>
          <a:xfrm>
            <a:off x="981859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E984ED1-CBB5-43CA-9BAD-712EBDE717BC}"/>
              </a:ext>
            </a:extLst>
          </p:cNvPr>
          <p:cNvSpPr txBox="1"/>
          <p:nvPr/>
        </p:nvSpPr>
        <p:spPr>
          <a:xfrm>
            <a:off x="7135645" y="3983548"/>
            <a:ext cx="2086053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调优模型</a:t>
            </a:r>
            <a:endParaRPr lang="en-US" altLang="zh-CN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模型导出</a:t>
            </a:r>
            <a:r>
              <a:rPr lang="en-US" altLang="zh-CN" sz="1600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600" b="1" spc="300" dirty="0">
                <a:solidFill>
                  <a:srgbClr val="A13F0B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进行中</a:t>
            </a:r>
            <a:endParaRPr lang="en-US" altLang="zh-CN" sz="1600" b="1" spc="300" dirty="0">
              <a:solidFill>
                <a:srgbClr val="A13F0B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46707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项目</a:t>
            </a: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管理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Project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AE9ADA-862D-41EB-9968-E0DE3B42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590" y="0"/>
            <a:ext cx="8521534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57E787E-EF3D-4B37-B5C7-ACFA996695BA}"/>
              </a:ext>
            </a:extLst>
          </p:cNvPr>
          <p:cNvGrpSpPr/>
          <p:nvPr/>
        </p:nvGrpSpPr>
        <p:grpSpPr>
          <a:xfrm>
            <a:off x="4772573" y="1130300"/>
            <a:ext cx="7338786" cy="2036618"/>
            <a:chOff x="4512800" y="1028700"/>
            <a:chExt cx="7338786" cy="203661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A37852C-25CD-4C9B-8647-C23C26D85983}"/>
                </a:ext>
              </a:extLst>
            </p:cNvPr>
            <p:cNvSpPr/>
            <p:nvPr/>
          </p:nvSpPr>
          <p:spPr>
            <a:xfrm>
              <a:off x="4512800" y="1028700"/>
              <a:ext cx="7338786" cy="20366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sx="101000" sy="101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5004078" y="1526968"/>
              <a:ext cx="6428799" cy="663575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300">
                  <a:solidFill>
                    <a:schemeClr val="accent1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Arial Black"/>
                  <a:ea typeface="微软雅黑" panose="020B0503020204020204" pitchFamily="34" charset="-122"/>
                  <a:cs typeface="+mj-cs"/>
                </a:rPr>
                <a:t>项目管理工具：</a:t>
              </a: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6C39"/>
                  </a:solidFill>
                  <a:effectLst/>
                  <a:uLnTx/>
                  <a:uFillTx/>
                  <a:latin typeface="Arial Black"/>
                  <a:ea typeface="微软雅黑" panose="020B0503020204020204" pitchFamily="34" charset="-122"/>
                  <a:cs typeface="+mj-cs"/>
                </a:rPr>
                <a:t>Project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0" name="文本框">
              <a:extLst>
                <a:ext uri="{FF2B5EF4-FFF2-40B4-BE49-F238E27FC236}">
                  <a16:creationId xmlns:a16="http://schemas.microsoft.com/office/drawing/2014/main" id="{1DA08249-D432-4C82-8026-0891E491D811}"/>
                </a:ext>
              </a:extLst>
            </p:cNvPr>
            <p:cNvSpPr txBox="1"/>
            <p:nvPr/>
          </p:nvSpPr>
          <p:spPr>
            <a:xfrm>
              <a:off x="5004078" y="2126626"/>
              <a:ext cx="6299201" cy="760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</a:rPr>
                <a:t>项目经理使用</a:t>
              </a:r>
              <a:r>
                <a:rPr lang="en-US" altLang="zh-CN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</a:rPr>
                <a:t>Project</a:t>
              </a: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</a:rPr>
                <a:t>来发展计划、为任务分配资源、跟踪进度、管理预算和分析工作量。</a:t>
              </a:r>
              <a:endPara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01546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相关报表</a:t>
            </a:r>
            <a:r>
              <a:rPr lang="en-US" altLang="zh-CN" dirty="0"/>
              <a:t>-</a:t>
            </a:r>
            <a:r>
              <a:rPr lang="zh-CN" altLang="en-US" dirty="0"/>
              <a:t>甘特图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DCF5C-5254-4E27-ABAA-FC8C8B0B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09" y="888023"/>
            <a:ext cx="8010144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713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相关报表</a:t>
            </a:r>
            <a:r>
              <a:rPr lang="en-US" altLang="zh-CN" dirty="0"/>
              <a:t>-</a:t>
            </a:r>
            <a:r>
              <a:rPr lang="zh-CN" altLang="en-US" dirty="0"/>
              <a:t>基准工时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D56316-0CEA-45BC-AE95-0B374D78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78" y="729198"/>
            <a:ext cx="9659257" cy="59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534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A37852C-25CD-4C9B-8647-C23C26D85983}"/>
              </a:ext>
            </a:extLst>
          </p:cNvPr>
          <p:cNvSpPr/>
          <p:nvPr/>
        </p:nvSpPr>
        <p:spPr>
          <a:xfrm>
            <a:off x="660401" y="4340888"/>
            <a:ext cx="10858500" cy="1525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">
            <a:extLst>
              <a:ext uri="{FF2B5EF4-FFF2-40B4-BE49-F238E27FC236}">
                <a16:creationId xmlns:a16="http://schemas.microsoft.com/office/drawing/2014/main" id="{1DA08249-D432-4C82-8026-0891E491D811}"/>
              </a:ext>
            </a:extLst>
          </p:cNvPr>
          <p:cNvSpPr txBox="1"/>
          <p:nvPr/>
        </p:nvSpPr>
        <p:spPr>
          <a:xfrm>
            <a:off x="1017778" y="5157329"/>
            <a:ext cx="10143745" cy="757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由于预算使用方式较为简单，故采用</a:t>
            </a:r>
            <a:r>
              <a:rPr lang="en-US" altLang="zh-CN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Excel</a:t>
            </a:r>
            <a:r>
              <a: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进行预算使用统计和计算，并生成报表。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标题 2"/>
          <p:cNvSpPr>
            <a:spLocks noGrp="1"/>
          </p:cNvSpPr>
          <p:nvPr>
            <p:ph type="title"/>
          </p:nvPr>
        </p:nvSpPr>
        <p:spPr>
          <a:xfrm>
            <a:off x="1655639" y="4431739"/>
            <a:ext cx="8643848" cy="701731"/>
          </a:xfrm>
        </p:spPr>
        <p:txBody>
          <a:bodyPr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经济决策工具：</a:t>
            </a:r>
            <a:r>
              <a:rPr lang="en-US" altLang="zh-CN" sz="4400" dirty="0">
                <a:solidFill>
                  <a:schemeClr val="tx2"/>
                </a:solidFill>
              </a:rPr>
              <a:t>Excel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72E45D-92DE-42A4-BEF5-8097D4965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581062" y="1342653"/>
            <a:ext cx="12650679" cy="2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3801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">
    <a:dk1>
      <a:srgbClr val="000000"/>
    </a:dk1>
    <a:lt1>
      <a:srgbClr val="FFFFFF"/>
    </a:lt1>
    <a:dk2>
      <a:srgbClr val="768395"/>
    </a:dk2>
    <a:lt2>
      <a:srgbClr val="F0F0F0"/>
    </a:lt2>
    <a:accent1>
      <a:srgbClr val="006C39"/>
    </a:accent1>
    <a:accent2>
      <a:srgbClr val="01518A"/>
    </a:accent2>
    <a:accent3>
      <a:srgbClr val="A13F0B"/>
    </a:accent3>
    <a:accent4>
      <a:srgbClr val="A13F0B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  <a:fontScheme name="自定义 3">
    <a:majorFont>
      <a:latin typeface="Arial Black"/>
      <a:ea typeface="启功字体简体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844</Words>
  <Application>Microsoft Office PowerPoint</Application>
  <PresentationFormat>宽屏</PresentationFormat>
  <Paragraphs>159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微软雅黑</vt:lpstr>
      <vt:lpstr>微软雅黑 Light</vt:lpstr>
      <vt:lpstr>Arial</vt:lpstr>
      <vt:lpstr>Arial Black</vt:lpstr>
      <vt:lpstr>Century Gothic</vt:lpstr>
      <vt:lpstr>Times New Roman</vt:lpstr>
      <vt:lpstr>Wingdings 3</vt:lpstr>
      <vt:lpstr>1_Office 主题​​</vt:lpstr>
      <vt:lpstr>基于机器学习的APT检测 第四次汇报</vt:lpstr>
      <vt:lpstr>PowerPoint 演示文稿</vt:lpstr>
      <vt:lpstr>PowerPoint 演示文稿</vt:lpstr>
      <vt:lpstr>进度概述</vt:lpstr>
      <vt:lpstr>PowerPoint 演示文稿</vt:lpstr>
      <vt:lpstr>PowerPoint 演示文稿</vt:lpstr>
      <vt:lpstr>相关报表-甘特图</vt:lpstr>
      <vt:lpstr>相关报表-基准工时</vt:lpstr>
      <vt:lpstr>经济决策工具：Excel</vt:lpstr>
      <vt:lpstr>预算使用概述</vt:lpstr>
      <vt:lpstr>相关报表-劳务费</vt:lpstr>
      <vt:lpstr>版本管理</vt:lpstr>
      <vt:lpstr>主分支提交记录</vt:lpstr>
      <vt:lpstr>PowerPoint 演示文稿</vt:lpstr>
      <vt:lpstr>遇到的困难1</vt:lpstr>
      <vt:lpstr>遇到的困难2</vt:lpstr>
      <vt:lpstr>遇到的困难3</vt:lpstr>
      <vt:lpstr>遇到的困难4</vt:lpstr>
      <vt:lpstr>PowerPoint 演示文稿</vt:lpstr>
      <vt:lpstr>相关文档</vt:lpstr>
      <vt:lpstr>工作会议-9.5</vt:lpstr>
      <vt:lpstr>PowerPoint 演示文稿</vt:lpstr>
      <vt:lpstr>系统演示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殷 满鑫</dc:creator>
  <cp:lastModifiedBy>殷 满鑫</cp:lastModifiedBy>
  <cp:revision>102</cp:revision>
  <dcterms:created xsi:type="dcterms:W3CDTF">2021-08-26T12:45:33Z</dcterms:created>
  <dcterms:modified xsi:type="dcterms:W3CDTF">2021-09-05T15:41:12Z</dcterms:modified>
</cp:coreProperties>
</file>